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23"/>
  </p:notesMasterIdLst>
  <p:sldIdLst>
    <p:sldId id="257" r:id="rId5"/>
    <p:sldId id="10400" r:id="rId6"/>
    <p:sldId id="957" r:id="rId7"/>
    <p:sldId id="958" r:id="rId8"/>
    <p:sldId id="959" r:id="rId9"/>
    <p:sldId id="10411" r:id="rId10"/>
    <p:sldId id="370" r:id="rId11"/>
    <p:sldId id="371" r:id="rId12"/>
    <p:sldId id="261" r:id="rId13"/>
    <p:sldId id="962" r:id="rId14"/>
    <p:sldId id="601" r:id="rId15"/>
    <p:sldId id="602" r:id="rId16"/>
    <p:sldId id="10401" r:id="rId17"/>
    <p:sldId id="937" r:id="rId18"/>
    <p:sldId id="10399" r:id="rId19"/>
    <p:sldId id="2853" r:id="rId20"/>
    <p:sldId id="2852" r:id="rId21"/>
    <p:sldId id="10410" r:id="rId22"/>
    <p:sldId id="2854" r:id="rId23"/>
    <p:sldId id="2829" r:id="rId24"/>
    <p:sldId id="963" r:id="rId25"/>
    <p:sldId id="324" r:id="rId26"/>
    <p:sldId id="594" r:id="rId27"/>
    <p:sldId id="332" r:id="rId28"/>
    <p:sldId id="938" r:id="rId29"/>
    <p:sldId id="947" r:id="rId30"/>
    <p:sldId id="327" r:id="rId31"/>
    <p:sldId id="945" r:id="rId32"/>
    <p:sldId id="941" r:id="rId33"/>
    <p:sldId id="942" r:id="rId34"/>
    <p:sldId id="943" r:id="rId35"/>
    <p:sldId id="944" r:id="rId36"/>
    <p:sldId id="946" r:id="rId37"/>
    <p:sldId id="1005" r:id="rId38"/>
    <p:sldId id="609" r:id="rId39"/>
    <p:sldId id="966" r:id="rId40"/>
    <p:sldId id="967" r:id="rId41"/>
    <p:sldId id="971" r:id="rId42"/>
    <p:sldId id="972" r:id="rId43"/>
    <p:sldId id="973" r:id="rId44"/>
    <p:sldId id="974" r:id="rId45"/>
    <p:sldId id="975" r:id="rId46"/>
    <p:sldId id="980" r:id="rId47"/>
    <p:sldId id="968" r:id="rId48"/>
    <p:sldId id="976" r:id="rId49"/>
    <p:sldId id="977" r:id="rId50"/>
    <p:sldId id="1007" r:id="rId51"/>
    <p:sldId id="1003" r:id="rId52"/>
    <p:sldId id="611" r:id="rId53"/>
    <p:sldId id="948" r:id="rId54"/>
    <p:sldId id="612" r:id="rId55"/>
    <p:sldId id="613" r:id="rId56"/>
    <p:sldId id="614" r:id="rId57"/>
    <p:sldId id="616" r:id="rId58"/>
    <p:sldId id="949" r:id="rId59"/>
    <p:sldId id="950" r:id="rId60"/>
    <p:sldId id="951" r:id="rId61"/>
    <p:sldId id="952" r:id="rId62"/>
    <p:sldId id="955" r:id="rId63"/>
    <p:sldId id="953" r:id="rId64"/>
    <p:sldId id="1012" r:id="rId65"/>
    <p:sldId id="1016" r:id="rId66"/>
    <p:sldId id="1013" r:id="rId67"/>
    <p:sldId id="1014" r:id="rId68"/>
    <p:sldId id="1015" r:id="rId69"/>
    <p:sldId id="1018" r:id="rId70"/>
    <p:sldId id="1043" r:id="rId71"/>
    <p:sldId id="1019" r:id="rId72"/>
    <p:sldId id="1071" r:id="rId73"/>
    <p:sldId id="1036" r:id="rId74"/>
    <p:sldId id="1037" r:id="rId75"/>
    <p:sldId id="1038" r:id="rId76"/>
    <p:sldId id="1040" r:id="rId77"/>
    <p:sldId id="1020" r:id="rId78"/>
    <p:sldId id="1021" r:id="rId79"/>
    <p:sldId id="1022" r:id="rId80"/>
    <p:sldId id="1023" r:id="rId81"/>
    <p:sldId id="1024" r:id="rId82"/>
    <p:sldId id="1025" r:id="rId83"/>
    <p:sldId id="1026" r:id="rId84"/>
    <p:sldId id="1027" r:id="rId85"/>
    <p:sldId id="1030" r:id="rId86"/>
    <p:sldId id="1031" r:id="rId87"/>
    <p:sldId id="1044" r:id="rId88"/>
    <p:sldId id="1042" r:id="rId89"/>
    <p:sldId id="1039" r:id="rId90"/>
    <p:sldId id="1032" r:id="rId91"/>
    <p:sldId id="1033" r:id="rId92"/>
    <p:sldId id="1034" r:id="rId93"/>
    <p:sldId id="1045" r:id="rId94"/>
    <p:sldId id="1035" r:id="rId95"/>
    <p:sldId id="1046" r:id="rId96"/>
    <p:sldId id="1047" r:id="rId97"/>
    <p:sldId id="1028" r:id="rId98"/>
    <p:sldId id="1048" r:id="rId99"/>
    <p:sldId id="1049" r:id="rId100"/>
    <p:sldId id="1050" r:id="rId101"/>
    <p:sldId id="1051" r:id="rId102"/>
    <p:sldId id="1052" r:id="rId103"/>
    <p:sldId id="1029" r:id="rId104"/>
    <p:sldId id="1053" r:id="rId105"/>
    <p:sldId id="1054" r:id="rId106"/>
    <p:sldId id="1055" r:id="rId107"/>
    <p:sldId id="1056" r:id="rId108"/>
    <p:sldId id="1057" r:id="rId109"/>
    <p:sldId id="1072" r:id="rId110"/>
    <p:sldId id="1060" r:id="rId111"/>
    <p:sldId id="1062" r:id="rId112"/>
    <p:sldId id="1064" r:id="rId113"/>
    <p:sldId id="1061" r:id="rId114"/>
    <p:sldId id="1065" r:id="rId115"/>
    <p:sldId id="1066" r:id="rId116"/>
    <p:sldId id="1070" r:id="rId117"/>
    <p:sldId id="1067" r:id="rId118"/>
    <p:sldId id="1068" r:id="rId119"/>
    <p:sldId id="1069" r:id="rId120"/>
    <p:sldId id="1058" r:id="rId121"/>
    <p:sldId id="1073" r:id="rId122"/>
    <p:sldId id="1059" r:id="rId123"/>
    <p:sldId id="1074" r:id="rId124"/>
    <p:sldId id="1075" r:id="rId125"/>
    <p:sldId id="1078" r:id="rId126"/>
    <p:sldId id="1079" r:id="rId127"/>
    <p:sldId id="1080" r:id="rId128"/>
    <p:sldId id="1008" r:id="rId129"/>
    <p:sldId id="1081" r:id="rId130"/>
    <p:sldId id="1076" r:id="rId131"/>
    <p:sldId id="1077" r:id="rId132"/>
    <p:sldId id="1082" r:id="rId133"/>
    <p:sldId id="1083" r:id="rId134"/>
    <p:sldId id="1084" r:id="rId135"/>
    <p:sldId id="1085" r:id="rId136"/>
    <p:sldId id="1088" r:id="rId137"/>
    <p:sldId id="1089" r:id="rId138"/>
    <p:sldId id="1090" r:id="rId139"/>
    <p:sldId id="1091" r:id="rId140"/>
    <p:sldId id="1087" r:id="rId141"/>
    <p:sldId id="1086" r:id="rId142"/>
    <p:sldId id="1092" r:id="rId143"/>
    <p:sldId id="1098" r:id="rId144"/>
    <p:sldId id="1093" r:id="rId145"/>
    <p:sldId id="1094" r:id="rId146"/>
    <p:sldId id="1095" r:id="rId147"/>
    <p:sldId id="1096" r:id="rId148"/>
    <p:sldId id="1103" r:id="rId149"/>
    <p:sldId id="1118" r:id="rId150"/>
    <p:sldId id="1097" r:id="rId151"/>
    <p:sldId id="1099" r:id="rId152"/>
    <p:sldId id="1100" r:id="rId153"/>
    <p:sldId id="1104" r:id="rId154"/>
    <p:sldId id="1107" r:id="rId155"/>
    <p:sldId id="1106" r:id="rId156"/>
    <p:sldId id="1108" r:id="rId157"/>
    <p:sldId id="1109" r:id="rId158"/>
    <p:sldId id="1110" r:id="rId159"/>
    <p:sldId id="1111" r:id="rId160"/>
    <p:sldId id="1009" r:id="rId161"/>
    <p:sldId id="1101" r:id="rId162"/>
    <p:sldId id="1102" r:id="rId163"/>
    <p:sldId id="1119" r:id="rId164"/>
    <p:sldId id="665" r:id="rId165"/>
    <p:sldId id="1122" r:id="rId166"/>
    <p:sldId id="1120" r:id="rId167"/>
    <p:sldId id="1121" r:id="rId168"/>
    <p:sldId id="834" r:id="rId169"/>
    <p:sldId id="838" r:id="rId170"/>
    <p:sldId id="839" r:id="rId171"/>
    <p:sldId id="841" r:id="rId172"/>
    <p:sldId id="842" r:id="rId173"/>
    <p:sldId id="843" r:id="rId174"/>
    <p:sldId id="835" r:id="rId175"/>
    <p:sldId id="844" r:id="rId176"/>
    <p:sldId id="836" r:id="rId177"/>
    <p:sldId id="846" r:id="rId178"/>
    <p:sldId id="847" r:id="rId179"/>
    <p:sldId id="868" r:id="rId180"/>
    <p:sldId id="869" r:id="rId181"/>
    <p:sldId id="872" r:id="rId182"/>
    <p:sldId id="870" r:id="rId183"/>
    <p:sldId id="1010" r:id="rId184"/>
    <p:sldId id="1112" r:id="rId185"/>
    <p:sldId id="1114" r:id="rId186"/>
    <p:sldId id="1113" r:id="rId187"/>
    <p:sldId id="1125" r:id="rId188"/>
    <p:sldId id="1129" r:id="rId189"/>
    <p:sldId id="1126" r:id="rId190"/>
    <p:sldId id="1123" r:id="rId191"/>
    <p:sldId id="1124" r:id="rId192"/>
    <p:sldId id="1128" r:id="rId193"/>
    <p:sldId id="1131" r:id="rId194"/>
    <p:sldId id="1127" r:id="rId195"/>
    <p:sldId id="1130" r:id="rId196"/>
    <p:sldId id="1132" r:id="rId197"/>
    <p:sldId id="1133" r:id="rId198"/>
    <p:sldId id="1134" r:id="rId199"/>
    <p:sldId id="1135" r:id="rId200"/>
    <p:sldId id="1115" r:id="rId201"/>
    <p:sldId id="1116" r:id="rId202"/>
    <p:sldId id="1117" r:id="rId203"/>
    <p:sldId id="1105" r:id="rId204"/>
    <p:sldId id="1011" r:id="rId205"/>
    <p:sldId id="10403" r:id="rId206"/>
    <p:sldId id="10404" r:id="rId207"/>
    <p:sldId id="10405" r:id="rId208"/>
    <p:sldId id="10402" r:id="rId209"/>
    <p:sldId id="10407" r:id="rId210"/>
    <p:sldId id="10406" r:id="rId211"/>
    <p:sldId id="10409" r:id="rId212"/>
    <p:sldId id="10408" r:id="rId213"/>
    <p:sldId id="680" r:id="rId214"/>
    <p:sldId id="810" r:id="rId215"/>
    <p:sldId id="936" r:id="rId216"/>
    <p:sldId id="823" r:id="rId217"/>
    <p:sldId id="821" r:id="rId218"/>
    <p:sldId id="825" r:id="rId219"/>
    <p:sldId id="824" r:id="rId220"/>
    <p:sldId id="822" r:id="rId221"/>
    <p:sldId id="296" r:id="rId2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959"/>
            <p14:sldId id="10411"/>
            <p14:sldId id="370"/>
            <p14:sldId id="371"/>
            <p14:sldId id="261"/>
            <p14:sldId id="962"/>
          </p14:sldIdLst>
        </p14:section>
        <p14:section name="(5m) Intro" id="{71A0EFC3-1B77-42BC-B22F-19AAC7036864}">
          <p14:sldIdLst>
            <p14:sldId id="601"/>
            <p14:sldId id="602"/>
            <p14:sldId id="10401"/>
            <p14:sldId id="937"/>
            <p14:sldId id="10399"/>
            <p14:sldId id="2853"/>
            <p14:sldId id="2852"/>
            <p14:sldId id="10410"/>
            <p14:sldId id="2854"/>
            <p14:sldId id="2829"/>
            <p14:sldId id="963"/>
            <p14:sldId id="324"/>
            <p14:sldId id="594"/>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06"/>
            <p14:sldId id="10409"/>
            <p14:sldId id="10408"/>
          </p14:sldIdLst>
        </p14:section>
        <p14:section name="Pre-Lab Pointers" id="{8149B10F-DB49-446F-9D9A-01A52F0F0044}">
          <p14:sldIdLst>
            <p14:sldId id="680"/>
          </p14:sldIdLst>
        </p14:section>
        <p14:section name="DEMO +" id="{3DA1B30E-A8EB-44DD-921F-F73C14FBBA55}">
          <p14:sldIdLst/>
        </p14:section>
        <p14:section name="Quiz" id="{C147E044-4FA5-4E51-8922-FF67A00F879A}">
          <p14:sldIdLst/>
        </p14:section>
        <p14:section name="Lunch" id="{F632480A-CA5F-47E6-A674-F3F12AC184FF}">
          <p14:sldIdLst>
            <p14:sldId id="810"/>
          </p14:sldIdLst>
        </p14:section>
        <p14:section name="Power BI Service" id="{342DA9E4-43A8-45BD-92A5-E55F2BDA6DC5}">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33CCCC"/>
    <a:srgbClr val="008080"/>
    <a:srgbClr val="0075D6"/>
    <a:srgbClr val="742774"/>
    <a:srgbClr val="F2C812"/>
    <a:srgbClr val="575352"/>
    <a:srgbClr val="FFFFFF"/>
    <a:srgbClr val="262626"/>
    <a:srgbClr val="8E98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87540" autoAdjust="0"/>
  </p:normalViewPr>
  <p:slideViewPr>
    <p:cSldViewPr snapToGrid="0">
      <p:cViewPr>
        <p:scale>
          <a:sx n="66" d="100"/>
          <a:sy n="66" d="100"/>
        </p:scale>
        <p:origin x="1824" y="106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tableStyles" Target="tableStyles.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224" Type="http://schemas.openxmlformats.org/officeDocument/2006/relationships/presProps" Target="presProps.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6.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13" Type="http://schemas.openxmlformats.org/officeDocument/2006/relationships/hyperlink" Target="https://docs.microsoft.com/en-us/powerapps/maker/canvas-apps/open-and-run-a-sample-app"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12" Type="http://schemas.openxmlformats.org/officeDocument/2006/relationships/hyperlink" Target="https://docs.microsoft.com/en-us/powerapps/maker/index#canvas-apps" TargetMode="External"/><Relationship Id="rId2" Type="http://schemas.openxmlformats.org/officeDocument/2006/relationships/slide" Target="../slides/slide216.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11" Type="http://schemas.openxmlformats.org/officeDocument/2006/relationships/hyperlink" Target="https://docs.microsoft.com/en-us/learn/browse/?products=powerapps&amp;resource_type=learning%20path#step-1"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 Id="rId14" Type="http://schemas.openxmlformats.org/officeDocument/2006/relationships/hyperlink" Target="https://docs.microsoft.com/en-us/powerapps/maker/canvas-apps/webinars-listing" TargetMode="Externa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B74F3-F957-4A18-ACDB-4E406EEDEC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55515B2-3665-435F-BC59-D582251A5B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75756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3:54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3" name="Notes Placeholder 2">
            <a:extLst>
              <a:ext uri="{FF2B5EF4-FFF2-40B4-BE49-F238E27FC236}">
                <a16:creationId xmlns:a16="http://schemas.microsoft.com/office/drawing/2014/main" id="{51E96E4F-12BA-4864-9B10-44763E8BC8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Nick Waggoner - Principal Program Manager, Embed low-code/no-code capabilities in your app with PowerApps and Flow.</a:t>
            </a:r>
          </a:p>
          <a:p>
            <a:endParaRPr lang="en-US" dirty="0"/>
          </a:p>
        </p:txBody>
      </p:sp>
    </p:spTree>
    <p:extLst>
      <p:ext uri="{BB962C8B-B14F-4D97-AF65-F5344CB8AC3E}">
        <p14:creationId xmlns:p14="http://schemas.microsoft.com/office/powerpoint/2010/main" val="14065808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3" name="Notes Placeholder 2">
            <a:extLst>
              <a:ext uri="{FF2B5EF4-FFF2-40B4-BE49-F238E27FC236}">
                <a16:creationId xmlns:a16="http://schemas.microsoft.com/office/drawing/2014/main" id="{643E701D-162A-4330-831F-E5FE75300E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Powerful, point-and-click approach making it easy for anyone familiar with Microsoft Office to build apps.</a:t>
            </a:r>
          </a:p>
        </p:txBody>
      </p:sp>
    </p:spTree>
    <p:extLst>
      <p:ext uri="{BB962C8B-B14F-4D97-AF65-F5344CB8AC3E}">
        <p14:creationId xmlns:p14="http://schemas.microsoft.com/office/powerpoint/2010/main" val="99380266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4:01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
        <p:nvSpPr>
          <p:cNvPr id="3" name="Notes Placeholder 2">
            <a:extLst>
              <a:ext uri="{FF2B5EF4-FFF2-40B4-BE49-F238E27FC236}">
                <a16:creationId xmlns:a16="http://schemas.microsoft.com/office/drawing/2014/main" id="{643E701D-162A-4330-831F-E5FE75300E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Nick Waggoner - Principal Program Manager, Embed low-code/no-code capabilities in your app with PowerApps and Flow.</a:t>
            </a:r>
          </a:p>
          <a:p>
            <a:endParaRPr lang="en-US" dirty="0"/>
          </a:p>
        </p:txBody>
      </p:sp>
    </p:spTree>
    <p:extLst>
      <p:ext uri="{BB962C8B-B14F-4D97-AF65-F5344CB8AC3E}">
        <p14:creationId xmlns:p14="http://schemas.microsoft.com/office/powerpoint/2010/main" val="28737074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3:54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3" name="Notes Placeholder 2">
            <a:extLst>
              <a:ext uri="{FF2B5EF4-FFF2-40B4-BE49-F238E27FC236}">
                <a16:creationId xmlns:a16="http://schemas.microsoft.com/office/drawing/2014/main" id="{D1EAFC7F-D518-48E4-AC39-9B8F86DBF7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Nick Waggoner - Principal Program Manager, Embed low-code/no-code capabilities in your app with PowerApps and Flow.</a:t>
            </a:r>
          </a:p>
          <a:p>
            <a:endParaRPr lang="en-US" dirty="0"/>
          </a:p>
        </p:txBody>
      </p:sp>
    </p:spTree>
    <p:extLst>
      <p:ext uri="{BB962C8B-B14F-4D97-AF65-F5344CB8AC3E}">
        <p14:creationId xmlns:p14="http://schemas.microsoft.com/office/powerpoint/2010/main" val="202857108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3:54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a:p>
            <a:r>
              <a:rPr lang="en-US" dirty="0"/>
              <a:t>Microsoft Learn: </a:t>
            </a:r>
            <a:r>
              <a:rPr lang="en-US" dirty="0">
                <a:hlinkClick r:id="rId11"/>
              </a:rPr>
              <a:t>https://docs.microsoft.com/en-us/learn/browse/?products=powerapps&amp;resource_type=learning%2520path#step-1</a:t>
            </a:r>
            <a:endParaRPr lang="en-US" dirty="0"/>
          </a:p>
          <a:p>
            <a:r>
              <a:rPr lang="en-US" dirty="0">
                <a:hlinkClick r:id="rId12"/>
              </a:rPr>
              <a:t>https://docs.microsoft.com/en-us/powerapps/maker/index#canvas-apps</a:t>
            </a:r>
            <a:endParaRPr lang="en-US" dirty="0">
              <a:hlinkClick r:id="rId13"/>
            </a:endParaRPr>
          </a:p>
          <a:p>
            <a:r>
              <a:rPr lang="en-US" dirty="0">
                <a:hlinkClick r:id="rId13"/>
              </a:rPr>
              <a:t>https://docs.microsoft.com/en-us/powerapps/maker/canvas-apps/open-and-run-a-sample-app</a:t>
            </a:r>
            <a:endParaRPr lang="en-US" dirty="0">
              <a:hlinkClick r:id="rId14"/>
            </a:endParaRPr>
          </a:p>
          <a:p>
            <a:r>
              <a:rPr lang="en-US" dirty="0">
                <a:hlinkClick r:id="rId14"/>
              </a:rPr>
              <a:t>https://docs.microsoft.com/en-us/powerapps/maker/canvas-apps/webinars-listing</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218</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3:54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3:54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5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7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0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3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9.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26.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04.sv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72.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5.png"/></Relationships>
</file>

<file path=ppt/slides/_rels/slide128.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04.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2.png"/></Relationships>
</file>

<file path=ppt/slides/_rels/slide1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3.png"/></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04.sv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04.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04.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jpeg"/></Relationships>
</file>

<file path=ppt/slides/_rels/slide15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5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4.png"/></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61.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9.png"/><Relationship Id="rId7" Type="http://schemas.openxmlformats.org/officeDocument/2006/relationships/image" Target="../media/image206.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5.png"/></Relationships>
</file>

<file path=ppt/slides/_rels/slide16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9.png"/><Relationship Id="rId7" Type="http://schemas.openxmlformats.org/officeDocument/2006/relationships/image" Target="../media/image207.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5.png"/><Relationship Id="rId10" Type="http://schemas.openxmlformats.org/officeDocument/2006/relationships/image" Target="../media/image210.png"/><Relationship Id="rId4" Type="http://schemas.openxmlformats.org/officeDocument/2006/relationships/hyperlink" Target="http://fleitasarts.com/" TargetMode="External"/><Relationship Id="rId9" Type="http://schemas.openxmlformats.org/officeDocument/2006/relationships/image" Target="../media/image209.png"/></Relationships>
</file>

<file path=ppt/slides/_rels/slide163.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9.png"/><Relationship Id="rId7" Type="http://schemas.openxmlformats.org/officeDocument/2006/relationships/image" Target="../media/image207.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65.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9.png"/><Relationship Id="rId7" Type="http://schemas.openxmlformats.org/officeDocument/2006/relationships/image" Target="../media/image207.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13.png"/><Relationship Id="rId4" Type="http://schemas.openxmlformats.org/officeDocument/2006/relationships/image" Target="../media/image212.png"/><Relationship Id="rId9" Type="http://schemas.openxmlformats.org/officeDocument/2006/relationships/image" Target="../media/image5.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3.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4.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5.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7.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8.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9.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0.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1.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2.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3.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4.png"/></Relationships>
</file>

<file path=ppt/slides/_rels/slide178.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9.png"/><Relationship Id="rId7" Type="http://schemas.openxmlformats.org/officeDocument/2006/relationships/image" Target="../media/image207.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5.png"/></Relationships>
</file>

<file path=ppt/slides/_rels/slide17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1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8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35.svg"/><Relationship Id="rId5" Type="http://schemas.openxmlformats.org/officeDocument/2006/relationships/image" Target="../media/image234.png"/><Relationship Id="rId4" Type="http://schemas.openxmlformats.org/officeDocument/2006/relationships/image" Target="../media/image233.png"/></Relationships>
</file>

<file path=ppt/slides/_rels/slide18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37.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9.svg"/><Relationship Id="rId4" Type="http://schemas.openxmlformats.org/officeDocument/2006/relationships/image" Target="../media/image2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9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04.sv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104.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97.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04.sv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04.sv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00.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104.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250.png"/><Relationship Id="rId7" Type="http://schemas.openxmlformats.org/officeDocument/2006/relationships/image" Target="../media/image103.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16.png"/><Relationship Id="rId4" Type="http://schemas.openxmlformats.org/officeDocument/2006/relationships/image" Target="../media/image15.png"/></Relationships>
</file>

<file path=ppt/slides/_rels/slide20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0.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6.png"/><Relationship Id="rId7"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59.png"/><Relationship Id="rId4" Type="http://schemas.openxmlformats.org/officeDocument/2006/relationships/hyperlink" Target="http://fleitasarts.com/" TargetMode="External"/><Relationship Id="rId9" Type="http://schemas.openxmlformats.org/officeDocument/2006/relationships/image" Target="../media/image258.png"/></Relationships>
</file>

<file path=ppt/slides/_rels/slide211.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9.png"/><Relationship Id="rId7" Type="http://schemas.openxmlformats.org/officeDocument/2006/relationships/image" Target="../media/image26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16.png"/><Relationship Id="rId2" Type="http://schemas.openxmlformats.org/officeDocument/2006/relationships/notesSlide" Target="../notesSlides/notesSlide201.xml"/><Relationship Id="rId1" Type="http://schemas.openxmlformats.org/officeDocument/2006/relationships/slideLayout" Target="../slideLayouts/slideLayout51.xml"/><Relationship Id="rId6" Type="http://schemas.openxmlformats.org/officeDocument/2006/relationships/image" Target="../media/image1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63.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7.wdp"/></Relationships>
</file>

<file path=ppt/slides/_rels/slide215.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1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4.png"/><Relationship Id="rId7" Type="http://schemas.openxmlformats.org/officeDocument/2006/relationships/image" Target="../media/image16.png"/><Relationship Id="rId2" Type="http://schemas.openxmlformats.org/officeDocument/2006/relationships/notesSlide" Target="../notesSlides/notesSlide204.xml"/><Relationship Id="rId1" Type="http://schemas.openxmlformats.org/officeDocument/2006/relationships/slideLayout" Target="../slideLayouts/slideLayout38.xml"/><Relationship Id="rId6" Type="http://schemas.openxmlformats.org/officeDocument/2006/relationships/image" Target="../media/image15.png"/><Relationship Id="rId5" Type="http://schemas.openxmlformats.org/officeDocument/2006/relationships/hyperlink" Target="http://fleitasarts.com/" TargetMode="External"/><Relationship Id="rId4" Type="http://schemas.microsoft.com/office/2007/relationships/hdphoto" Target="../media/hdphoto7.wdp"/><Relationship Id="rId9" Type="http://schemas.microsoft.com/office/2007/relationships/hdphoto" Target="../media/hdphoto8.wdp"/></Relationships>
</file>

<file path=ppt/slides/_rels/slide217.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hyperlink" Target="https://github.com/hfleitas" TargetMode="External"/><Relationship Id="rId3" Type="http://schemas.openxmlformats.org/officeDocument/2006/relationships/image" Target="../media/image263.png"/><Relationship Id="rId7" Type="http://schemas.openxmlformats.org/officeDocument/2006/relationships/hyperlink" Target="http://fleitasarts.com/" TargetMode="External"/><Relationship Id="rId12" Type="http://schemas.openxmlformats.org/officeDocument/2006/relationships/image" Target="../media/image267.png"/><Relationship Id="rId17" Type="http://schemas.openxmlformats.org/officeDocument/2006/relationships/image" Target="../media/image16.png"/><Relationship Id="rId2" Type="http://schemas.openxmlformats.org/officeDocument/2006/relationships/notesSlide" Target="../notesSlides/notesSlide205.xml"/><Relationship Id="rId16" Type="http://schemas.openxmlformats.org/officeDocument/2006/relationships/image" Target="../media/image1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8.wdp"/><Relationship Id="rId10" Type="http://schemas.openxmlformats.org/officeDocument/2006/relationships/hyperlink" Target="http://facebook.com/hiramfleitas" TargetMode="External"/><Relationship Id="rId4" Type="http://schemas.microsoft.com/office/2007/relationships/hdphoto" Target="../media/hdphoto7.wdp"/><Relationship Id="rId9" Type="http://schemas.microsoft.com/office/2007/relationships/hdphoto" Target="../media/hdphoto9.wdp"/><Relationship Id="rId14" Type="http://schemas.openxmlformats.org/officeDocument/2006/relationships/image" Target="../media/image265.png"/></Relationships>
</file>

<file path=ppt/slides/_rels/slide21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gif"/><Relationship Id="rId15" Type="http://schemas.openxmlformats.org/officeDocument/2006/relationships/image" Target="../media/image5.png"/><Relationship Id="rId10" Type="http://schemas.openxmlformats.org/officeDocument/2006/relationships/image" Target="../media/image59.jpe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4.gif"/><Relationship Id="rId5" Type="http://schemas.openxmlformats.org/officeDocument/2006/relationships/hyperlink" Target="https://go.microsoft.com/fwlink/?LinkId=2083007&amp;clcid=0x409" TargetMode="Externa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www.gartner.com/doc/reprints?id=1-57IQ201&amp;ct=180717&amp;st=s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7.jpe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2.jpe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4.sv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4.sv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6.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CBAD3CBC-022D-4B14-B7C0-56528A403951}"/>
              </a:ext>
            </a:extLst>
          </p:cNvPr>
          <p:cNvSpPr>
            <a:spLocks noGrp="1"/>
          </p:cNvSpPr>
          <p:nvPr>
            <p:ph type="title"/>
          </p:nvPr>
        </p:nvSpPr>
        <p:spPr>
          <a:xfrm>
            <a:off x="588263" y="457200"/>
            <a:ext cx="11018520" cy="1107996"/>
          </a:xfrm>
        </p:spPr>
        <p:txBody>
          <a:bodyPr/>
          <a:lstStyle/>
          <a:p>
            <a:r>
              <a:rPr lang="en-US" sz="3200" dirty="0"/>
              <a:t>Microsoft Power Platform</a:t>
            </a:r>
            <a:br>
              <a:rPr lang="en-US" sz="2000" dirty="0"/>
            </a:br>
            <a:r>
              <a:rPr lang="en-US" sz="2000" dirty="0"/>
              <a:t>One connected platform that empowers everyone to innovate</a:t>
            </a:r>
            <a:br>
              <a:rPr lang="en-US" sz="2000" dirty="0"/>
            </a:br>
            <a:endParaRPr lang="en-IN" sz="2000" dirty="0"/>
          </a:p>
        </p:txBody>
      </p:sp>
      <p:pic>
        <p:nvPicPr>
          <p:cNvPr id="105" name="Picture 104">
            <a:extLst>
              <a:ext uri="{FF2B5EF4-FFF2-40B4-BE49-F238E27FC236}">
                <a16:creationId xmlns:a16="http://schemas.microsoft.com/office/drawing/2014/main" id="{1378E3A8-40DA-4DB7-BF56-C3D1047FE387}"/>
              </a:ext>
            </a:extLst>
          </p:cNvPr>
          <p:cNvPicPr>
            <a:picLocks noChangeAspect="1"/>
          </p:cNvPicPr>
          <p:nvPr/>
        </p:nvPicPr>
        <p:blipFill rotWithShape="1">
          <a:blip r:embed="rId3">
            <a:extLst>
              <a:ext uri="{28A0092B-C50C-407E-A947-70E740481C1C}">
                <a14:useLocalDpi xmlns:a14="http://schemas.microsoft.com/office/drawing/2010/main" val="0"/>
              </a:ext>
            </a:extLst>
          </a:blip>
          <a:srcRect l="9016" t="16728" r="26981" b="19771"/>
          <a:stretch/>
        </p:blipFill>
        <p:spPr>
          <a:xfrm>
            <a:off x="4350256" y="2174202"/>
            <a:ext cx="3491488" cy="2150875"/>
          </a:xfrm>
          <a:prstGeom prst="rect">
            <a:avLst/>
          </a:prstGeom>
          <a:solidFill>
            <a:schemeClr val="bg2">
              <a:lumMod val="75000"/>
            </a:schemeClr>
          </a:solidFill>
          <a:ln w="12700" cap="flat" cmpd="sng" algn="ctr">
            <a:noFill/>
            <a:prstDash val="solid"/>
          </a:ln>
          <a:effectLst>
            <a:outerShdw blurRad="190500" dist="38100" dir="2700000" algn="tl" rotWithShape="0">
              <a:prstClr val="black">
                <a:alpha val="25000"/>
              </a:prstClr>
            </a:outerShdw>
          </a:effectLst>
        </p:spPr>
      </p:pic>
      <p:sp>
        <p:nvSpPr>
          <p:cNvPr id="108" name="Title 1">
            <a:extLst>
              <a:ext uri="{FF2B5EF4-FFF2-40B4-BE49-F238E27FC236}">
                <a16:creationId xmlns:a16="http://schemas.microsoft.com/office/drawing/2014/main" id="{23334256-4FF9-4808-8F2D-3658A1587C49}"/>
              </a:ext>
            </a:extLst>
          </p:cNvPr>
          <p:cNvSpPr txBox="1">
            <a:spLocks/>
          </p:cNvSpPr>
          <p:nvPr/>
        </p:nvSpPr>
        <p:spPr>
          <a:xfrm>
            <a:off x="417560" y="1652435"/>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Analyze</a:t>
            </a:r>
          </a:p>
        </p:txBody>
      </p:sp>
      <p:sp>
        <p:nvSpPr>
          <p:cNvPr id="118" name="Title 1">
            <a:extLst>
              <a:ext uri="{FF2B5EF4-FFF2-40B4-BE49-F238E27FC236}">
                <a16:creationId xmlns:a16="http://schemas.microsoft.com/office/drawing/2014/main" id="{49CF933B-A7FB-4FDB-9499-97AF7D1270C9}"/>
              </a:ext>
            </a:extLst>
          </p:cNvPr>
          <p:cNvSpPr txBox="1">
            <a:spLocks/>
          </p:cNvSpPr>
          <p:nvPr/>
        </p:nvSpPr>
        <p:spPr>
          <a:xfrm>
            <a:off x="4378213" y="1648290"/>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Act</a:t>
            </a:r>
          </a:p>
        </p:txBody>
      </p:sp>
      <p:sp>
        <p:nvSpPr>
          <p:cNvPr id="119" name="Title 1">
            <a:extLst>
              <a:ext uri="{FF2B5EF4-FFF2-40B4-BE49-F238E27FC236}">
                <a16:creationId xmlns:a16="http://schemas.microsoft.com/office/drawing/2014/main" id="{9D4B22C7-4DFC-4E87-9A36-9D4C6B5D405A}"/>
              </a:ext>
            </a:extLst>
          </p:cNvPr>
          <p:cNvSpPr txBox="1">
            <a:spLocks/>
          </p:cNvSpPr>
          <p:nvPr/>
        </p:nvSpPr>
        <p:spPr>
          <a:xfrm>
            <a:off x="8338866" y="1648289"/>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Automate</a:t>
            </a:r>
          </a:p>
        </p:txBody>
      </p:sp>
      <p:pic>
        <p:nvPicPr>
          <p:cNvPr id="1026" name="Picture 2" descr="image013">
            <a:extLst>
              <a:ext uri="{FF2B5EF4-FFF2-40B4-BE49-F238E27FC236}">
                <a16:creationId xmlns:a16="http://schemas.microsoft.com/office/drawing/2014/main" id="{2DDB7508-C44B-44BC-B69C-52C96CCB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49" y="2146579"/>
            <a:ext cx="3590063" cy="223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6BF214B-8C5E-464C-9D60-A54FD0D5057D}"/>
              </a:ext>
            </a:extLst>
          </p:cNvPr>
          <p:cNvSpPr/>
          <p:nvPr/>
        </p:nvSpPr>
        <p:spPr>
          <a:xfrm>
            <a:off x="554463" y="4523022"/>
            <a:ext cx="3298670"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40EF5182-C5DA-4FE1-9ABF-50470A4B4886}"/>
              </a:ext>
            </a:extLst>
          </p:cNvPr>
          <p:cNvSpPr/>
          <p:nvPr/>
        </p:nvSpPr>
        <p:spPr>
          <a:xfrm>
            <a:off x="8331893" y="4491384"/>
            <a:ext cx="3593187"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5B2A2E3-4DFF-440E-986A-FAE7381CD799}"/>
              </a:ext>
            </a:extLst>
          </p:cNvPr>
          <p:cNvSpPr/>
          <p:nvPr/>
        </p:nvSpPr>
        <p:spPr>
          <a:xfrm>
            <a:off x="4263215" y="4491384"/>
            <a:ext cx="3665570"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21D74F91-E608-44E2-8681-551B637BD232}"/>
              </a:ext>
            </a:extLst>
          </p:cNvPr>
          <p:cNvGrpSpPr/>
          <p:nvPr/>
        </p:nvGrpSpPr>
        <p:grpSpPr>
          <a:xfrm>
            <a:off x="198715" y="5366283"/>
            <a:ext cx="11575724" cy="1412103"/>
            <a:chOff x="254850" y="5307427"/>
            <a:chExt cx="11182723" cy="1191759"/>
          </a:xfrm>
        </p:grpSpPr>
        <p:grpSp>
          <p:nvGrpSpPr>
            <p:cNvPr id="27" name="Group 26">
              <a:extLst>
                <a:ext uri="{FF2B5EF4-FFF2-40B4-BE49-F238E27FC236}">
                  <a16:creationId xmlns:a16="http://schemas.microsoft.com/office/drawing/2014/main" id="{6E835D6F-5268-49C2-B5F6-2E78A86B0A9A}"/>
                </a:ext>
              </a:extLst>
            </p:cNvPr>
            <p:cNvGrpSpPr/>
            <p:nvPr/>
          </p:nvGrpSpPr>
          <p:grpSpPr>
            <a:xfrm>
              <a:off x="419043" y="5307427"/>
              <a:ext cx="11018530" cy="1191759"/>
              <a:chOff x="419043" y="5307427"/>
              <a:chExt cx="11018530" cy="1191759"/>
            </a:xfrm>
          </p:grpSpPr>
          <p:sp>
            <p:nvSpPr>
              <p:cNvPr id="32" name="Rectangle 31">
                <a:extLst>
                  <a:ext uri="{FF2B5EF4-FFF2-40B4-BE49-F238E27FC236}">
                    <a16:creationId xmlns:a16="http://schemas.microsoft.com/office/drawing/2014/main" id="{D38A13E2-1DC8-49E1-A146-08C5F63A20E5}"/>
                  </a:ext>
                </a:extLst>
              </p:cNvPr>
              <p:cNvSpPr/>
              <p:nvPr/>
            </p:nvSpPr>
            <p:spPr bwMode="auto">
              <a:xfrm>
                <a:off x="419043" y="5307427"/>
                <a:ext cx="11018530" cy="1191759"/>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C54890E-AE69-4CF0-B0F1-6B6464FA3742}"/>
                  </a:ext>
                </a:extLst>
              </p:cNvPr>
              <p:cNvGrpSpPr/>
              <p:nvPr/>
            </p:nvGrpSpPr>
            <p:grpSpPr>
              <a:xfrm>
                <a:off x="1752010" y="5554478"/>
                <a:ext cx="8808658" cy="218029"/>
                <a:chOff x="1875738" y="5554478"/>
                <a:chExt cx="8808658" cy="218029"/>
              </a:xfrm>
            </p:grpSpPr>
            <p:sp>
              <p:nvSpPr>
                <p:cNvPr id="34" name="Pentagon 5">
                  <a:extLst>
                    <a:ext uri="{FF2B5EF4-FFF2-40B4-BE49-F238E27FC236}">
                      <a16:creationId xmlns:a16="http://schemas.microsoft.com/office/drawing/2014/main" id="{A32F0CD6-0C5F-42B2-9598-4ADDDF6C7FE5}"/>
                    </a:ext>
                  </a:extLst>
                </p:cNvPr>
                <p:cNvSpPr/>
                <p:nvPr/>
              </p:nvSpPr>
              <p:spPr bwMode="auto">
                <a:xfrm>
                  <a:off x="9687778" y="5580041"/>
                  <a:ext cx="996618"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Microsoft Flow</a:t>
                  </a:r>
                </a:p>
              </p:txBody>
            </p:sp>
            <p:sp>
              <p:nvSpPr>
                <p:cNvPr id="35" name="Pentagon 5">
                  <a:extLst>
                    <a:ext uri="{FF2B5EF4-FFF2-40B4-BE49-F238E27FC236}">
                      <a16:creationId xmlns:a16="http://schemas.microsoft.com/office/drawing/2014/main" id="{570D40EF-B711-42D8-AA84-BDF6BCFC17F2}"/>
                    </a:ext>
                  </a:extLst>
                </p:cNvPr>
                <p:cNvSpPr/>
                <p:nvPr/>
              </p:nvSpPr>
              <p:spPr bwMode="auto">
                <a:xfrm>
                  <a:off x="5694711" y="5554478"/>
                  <a:ext cx="758156"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PowerApps</a:t>
                  </a:r>
                </a:p>
              </p:txBody>
            </p:sp>
            <p:sp>
              <p:nvSpPr>
                <p:cNvPr id="36" name="Pentagon 5">
                  <a:extLst>
                    <a:ext uri="{FF2B5EF4-FFF2-40B4-BE49-F238E27FC236}">
                      <a16:creationId xmlns:a16="http://schemas.microsoft.com/office/drawing/2014/main" id="{06DC291A-0752-4BC6-92D9-DDC59A819FD3}"/>
                    </a:ext>
                  </a:extLst>
                </p:cNvPr>
                <p:cNvSpPr/>
                <p:nvPr/>
              </p:nvSpPr>
              <p:spPr bwMode="auto">
                <a:xfrm>
                  <a:off x="1875738" y="5587841"/>
                  <a:ext cx="585032"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Power BI</a:t>
                  </a:r>
                </a:p>
              </p:txBody>
            </p:sp>
          </p:grpSp>
        </p:grpSp>
        <p:sp>
          <p:nvSpPr>
            <p:cNvPr id="28" name="Title 1">
              <a:extLst>
                <a:ext uri="{FF2B5EF4-FFF2-40B4-BE49-F238E27FC236}">
                  <a16:creationId xmlns:a16="http://schemas.microsoft.com/office/drawing/2014/main" id="{EE74BF51-0569-4490-98CA-6D1A2AC0F9CD}"/>
                </a:ext>
              </a:extLst>
            </p:cNvPr>
            <p:cNvSpPr txBox="1">
              <a:spLocks/>
            </p:cNvSpPr>
            <p:nvPr/>
          </p:nvSpPr>
          <p:spPr>
            <a:xfrm>
              <a:off x="254850" y="5885608"/>
              <a:ext cx="11018520" cy="553998"/>
            </a:xfrm>
            <a:prstGeom prst="rect">
              <a:avLst/>
            </a:prstGeom>
          </p:spPr>
          <p:txBody>
            <a:bodyPr lIns="0" tIns="0" rIns="0" bIns="0" anchor="ctr" anchorCtr="0"/>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50" normalizeH="0" baseline="0" noProof="0">
                  <a:ln w="3175">
                    <a:noFill/>
                  </a:ln>
                  <a:solidFill>
                    <a:srgbClr val="FFFFFF"/>
                  </a:solidFill>
                  <a:effectLst/>
                  <a:uLnTx/>
                  <a:uFillTx/>
                  <a:latin typeface="Segoe UI Semibold"/>
                  <a:ea typeface="+mn-ea"/>
                  <a:cs typeface="Segoe UI" pitchFamily="34" charset="0"/>
                </a:rPr>
                <a:t>Microsoft Power Platform</a:t>
              </a:r>
            </a:p>
          </p:txBody>
        </p:sp>
        <p:sp>
          <p:nvSpPr>
            <p:cNvPr id="29" name="POWERAPPSICON">
              <a:extLst>
                <a:ext uri="{FF2B5EF4-FFF2-40B4-BE49-F238E27FC236}">
                  <a16:creationId xmlns:a16="http://schemas.microsoft.com/office/drawing/2014/main" id="{6BDCBD33-51CC-49C6-9526-6C8E3560325A}"/>
                </a:ext>
              </a:extLst>
            </p:cNvPr>
            <p:cNvSpPr>
              <a:spLocks noChangeAspect="1"/>
            </p:cNvSpPr>
            <p:nvPr/>
          </p:nvSpPr>
          <p:spPr bwMode="auto">
            <a:xfrm>
              <a:off x="9050340" y="5509078"/>
              <a:ext cx="420459" cy="295498"/>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sp>
          <p:nvSpPr>
            <p:cNvPr id="30" name="FLOW ICON">
              <a:extLst>
                <a:ext uri="{FF2B5EF4-FFF2-40B4-BE49-F238E27FC236}">
                  <a16:creationId xmlns:a16="http://schemas.microsoft.com/office/drawing/2014/main" id="{F1931522-9437-447C-B3E5-95FEDF76E3C6}"/>
                </a:ext>
              </a:extLst>
            </p:cNvPr>
            <p:cNvSpPr>
              <a:spLocks noChangeAspect="1"/>
            </p:cNvSpPr>
            <p:nvPr/>
          </p:nvSpPr>
          <p:spPr bwMode="auto">
            <a:xfrm>
              <a:off x="5058243" y="5516878"/>
              <a:ext cx="417950" cy="295498"/>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31" name="POWER BI ICON">
              <a:extLst>
                <a:ext uri="{FF2B5EF4-FFF2-40B4-BE49-F238E27FC236}">
                  <a16:creationId xmlns:a16="http://schemas.microsoft.com/office/drawing/2014/main" id="{160339E0-D2F3-4975-8655-C6D86CAD075D}"/>
                </a:ext>
              </a:extLst>
            </p:cNvPr>
            <p:cNvSpPr>
              <a:spLocks noChangeAspect="1"/>
            </p:cNvSpPr>
            <p:nvPr/>
          </p:nvSpPr>
          <p:spPr bwMode="auto">
            <a:xfrm flipV="1">
              <a:off x="1241100" y="5516878"/>
              <a:ext cx="428577" cy="295498"/>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8CF370AC-AF7B-4765-8C72-0ABA10D9E3F3}"/>
              </a:ext>
            </a:extLst>
          </p:cNvPr>
          <p:cNvPicPr>
            <a:picLocks noChangeAspect="1"/>
          </p:cNvPicPr>
          <p:nvPr/>
        </p:nvPicPr>
        <p:blipFill>
          <a:blip r:embed="rId5"/>
          <a:stretch>
            <a:fillRect/>
          </a:stretch>
        </p:blipFill>
        <p:spPr>
          <a:xfrm>
            <a:off x="280615" y="2077965"/>
            <a:ext cx="3709462" cy="2435371"/>
          </a:xfrm>
          <a:prstGeom prst="rect">
            <a:avLst/>
          </a:prstGeom>
        </p:spPr>
      </p:pic>
    </p:spTree>
    <p:extLst>
      <p:ext uri="{BB962C8B-B14F-4D97-AF65-F5344CB8AC3E}">
        <p14:creationId xmlns:p14="http://schemas.microsoft.com/office/powerpoint/2010/main" val="376929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700"/>
                                        <p:tgtEl>
                                          <p:spTgt spid="108"/>
                                        </p:tgtEl>
                                      </p:cBhvr>
                                    </p:animEffect>
                                  </p:childTnLst>
                                </p:cTn>
                              </p:par>
                              <p:par>
                                <p:cTn id="8" presetID="35" presetClass="path" presetSubtype="0" decel="100000" fill="hold" grpId="1" nodeType="withEffect">
                                  <p:stCondLst>
                                    <p:cond delay="300"/>
                                  </p:stCondLst>
                                  <p:childTnLst>
                                    <p:animMotion origin="layout" path="M -1.66667E-6 -4.81481E-6 L -1.66667E-6 -0.15601 " pathEditMode="relative" rAng="0" ptsTypes="AA">
                                      <p:cBhvr>
                                        <p:cTn id="9" dur="1000" spd="-100000" fill="hold"/>
                                        <p:tgtEl>
                                          <p:spTgt spid="108"/>
                                        </p:tgtEl>
                                        <p:attrNameLst>
                                          <p:attrName>ppt_x</p:attrName>
                                          <p:attrName>ppt_y</p:attrName>
                                        </p:attrNameLst>
                                      </p:cBhvr>
                                      <p:rCtr x="0" y="-7801"/>
                                    </p:animMotion>
                                  </p:childTnLst>
                                </p:cTn>
                              </p:par>
                              <p:par>
                                <p:cTn id="10" presetID="10" presetClass="entr" presetSubtype="0" fill="hold" grpId="0" nodeType="withEffect">
                                  <p:stCondLst>
                                    <p:cond delay="75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700"/>
                                        <p:tgtEl>
                                          <p:spTgt spid="118"/>
                                        </p:tgtEl>
                                      </p:cBhvr>
                                    </p:animEffect>
                                  </p:childTnLst>
                                </p:cTn>
                              </p:par>
                              <p:par>
                                <p:cTn id="13" presetID="35" presetClass="path" presetSubtype="0" decel="100000" fill="hold" grpId="1" nodeType="withEffect">
                                  <p:stCondLst>
                                    <p:cond delay="500"/>
                                  </p:stCondLst>
                                  <p:childTnLst>
                                    <p:animMotion origin="layout" path="M -4.58333E-6 -4.81481E-6 L -4.58333E-6 -0.15601 " pathEditMode="relative" rAng="0" ptsTypes="AA">
                                      <p:cBhvr>
                                        <p:cTn id="14" dur="1000" spd="-100000" fill="hold"/>
                                        <p:tgtEl>
                                          <p:spTgt spid="118"/>
                                        </p:tgtEl>
                                        <p:attrNameLst>
                                          <p:attrName>ppt_x</p:attrName>
                                          <p:attrName>ppt_y</p:attrName>
                                        </p:attrNameLst>
                                      </p:cBhvr>
                                      <p:rCtr x="0" y="-7801"/>
                                    </p:animMotion>
                                  </p:childTnLst>
                                </p:cTn>
                              </p:par>
                              <p:par>
                                <p:cTn id="15" presetID="10" presetClass="entr" presetSubtype="0" fill="hold" grpId="0" nodeType="withEffect">
                                  <p:stCondLst>
                                    <p:cond delay="100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700"/>
                                        <p:tgtEl>
                                          <p:spTgt spid="119"/>
                                        </p:tgtEl>
                                      </p:cBhvr>
                                    </p:animEffect>
                                  </p:childTnLst>
                                </p:cTn>
                              </p:par>
                              <p:par>
                                <p:cTn id="18" presetID="35" presetClass="path" presetSubtype="0" decel="100000" fill="hold" grpId="1" nodeType="withEffect">
                                  <p:stCondLst>
                                    <p:cond delay="800"/>
                                  </p:stCondLst>
                                  <p:childTnLst>
                                    <p:animMotion origin="layout" path="M -2.08333E-7 -4.81481E-6 L -2.08333E-7 -0.15601 " pathEditMode="relative" rAng="0" ptsTypes="AA">
                                      <p:cBhvr>
                                        <p:cTn id="19" dur="1000" spd="-100000" fill="hold"/>
                                        <p:tgtEl>
                                          <p:spTgt spid="119"/>
                                        </p:tgtEl>
                                        <p:attrNameLst>
                                          <p:attrName>ppt_x</p:attrName>
                                          <p:attrName>ppt_y</p:attrName>
                                        </p:attrNameLst>
                                      </p:cBhvr>
                                      <p:rCtr x="0" y="-7801"/>
                                    </p:animMotion>
                                  </p:childTnLst>
                                </p:cTn>
                              </p:par>
                              <p:par>
                                <p:cTn id="20" presetID="10" presetClass="entr" presetSubtype="0" fill="hold" nodeType="withEffect">
                                  <p:stCondLst>
                                    <p:cond delay="5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50"/>
                                        <p:tgtEl>
                                          <p:spTgt spid="26"/>
                                        </p:tgtEl>
                                      </p:cBhvr>
                                    </p:animEffect>
                                  </p:childTnLst>
                                </p:cTn>
                              </p:par>
                              <p:par>
                                <p:cTn id="23" presetID="42" presetClass="path" presetSubtype="0" decel="100000" fill="hold" nodeType="withEffect">
                                  <p:stCondLst>
                                    <p:cond delay="500"/>
                                  </p:stCondLst>
                                  <p:childTnLst>
                                    <p:animMotion origin="layout" path="M -1.875E-6 2.59259E-6 L -1.875E-6 0.07014 " pathEditMode="relative" rAng="0" ptsTypes="AA">
                                      <p:cBhvr>
                                        <p:cTn id="24" dur="750" spd="-100000" fill="hold"/>
                                        <p:tgtEl>
                                          <p:spTgt spid="26"/>
                                        </p:tgtEl>
                                        <p:attrNameLst>
                                          <p:attrName>ppt_x</p:attrName>
                                          <p:attrName>ppt_y</p:attrName>
                                        </p:attrNameLst>
                                      </p:cBhvr>
                                      <p:rCtr x="0"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118" grpId="0"/>
      <p:bldP spid="118" grpId="1"/>
      <p:bldP spid="119" grpId="0"/>
      <p:bldP spid="119"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67F1B6-F3A1-4C08-9863-E86CB01D4799}"/>
              </a:ext>
            </a:extLst>
          </p:cNvPr>
          <p:cNvGrpSpPr/>
          <p:nvPr/>
        </p:nvGrpSpPr>
        <p:grpSpPr>
          <a:xfrm>
            <a:off x="10364526" y="184194"/>
            <a:ext cx="1511824" cy="1215536"/>
            <a:chOff x="10364526" y="111042"/>
            <a:chExt cx="1511824" cy="1215536"/>
          </a:xfrm>
        </p:grpSpPr>
        <p:sp>
          <p:nvSpPr>
            <p:cNvPr id="13" name="Rectangle 12">
              <a:extLst>
                <a:ext uri="{FF2B5EF4-FFF2-40B4-BE49-F238E27FC236}">
                  <a16:creationId xmlns:a16="http://schemas.microsoft.com/office/drawing/2014/main" id="{EB035EA5-709A-494C-AB53-91B272057F31}"/>
                </a:ext>
              </a:extLst>
            </p:cNvPr>
            <p:cNvSpPr/>
            <p:nvPr/>
          </p:nvSpPr>
          <p:spPr>
            <a:xfrm>
              <a:off x="10364526" y="803358"/>
              <a:ext cx="1511824"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Power BI</a:t>
              </a:r>
            </a:p>
          </p:txBody>
        </p:sp>
        <p:pic>
          <p:nvPicPr>
            <p:cNvPr id="14" name="Picture 13">
              <a:extLst>
                <a:ext uri="{FF2B5EF4-FFF2-40B4-BE49-F238E27FC236}">
                  <a16:creationId xmlns:a16="http://schemas.microsoft.com/office/drawing/2014/main" id="{814BF5CA-093B-487E-B0E3-173FD357F34F}"/>
                </a:ext>
              </a:extLst>
            </p:cNvPr>
            <p:cNvPicPr>
              <a:picLocks noChangeAspect="1"/>
            </p:cNvPicPr>
            <p:nvPr/>
          </p:nvPicPr>
          <p:blipFill>
            <a:blip r:embed="rId3">
              <a:duotone>
                <a:prstClr val="black"/>
                <a:schemeClr val="accent6">
                  <a:tint val="45000"/>
                  <a:satMod val="400000"/>
                </a:schemeClr>
              </a:duotone>
              <a:lum bright="-100000" contrast="-100000"/>
            </a:blip>
            <a:stretch>
              <a:fillRect/>
            </a:stretch>
          </p:blipFill>
          <p:spPr>
            <a:xfrm>
              <a:off x="10663238" y="111042"/>
              <a:ext cx="914400" cy="692316"/>
            </a:xfrm>
            <a:prstGeom prst="rect">
              <a:avLst/>
            </a:prstGeom>
          </p:spPr>
        </p:pic>
      </p:grpSp>
      <p:pic>
        <p:nvPicPr>
          <p:cNvPr id="2050" name="Picture 2" descr="https://dynamics365cdn.azureedge.net/cvt-56f9ad398edd3f58ab61e8fd9da1049b8cb41f23bea46cba55696aaf31b38290/pictures/pages/business-application-platform/Powerbi_630x472.png">
            <a:extLst>
              <a:ext uri="{FF2B5EF4-FFF2-40B4-BE49-F238E27FC236}">
                <a16:creationId xmlns:a16="http://schemas.microsoft.com/office/drawing/2014/main" id="{35B03C19-9BA2-423E-B850-7F00049A3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1" t="10148" r="3109" b="8889"/>
          <a:stretch/>
        </p:blipFill>
        <p:spPr bwMode="auto">
          <a:xfrm>
            <a:off x="3709590" y="1466236"/>
            <a:ext cx="8277344" cy="53391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normAutofit fontScale="90000"/>
          </a:bodyPr>
          <a:lstStyle/>
          <a:p>
            <a:r>
              <a:rPr lang="en-US" b="1" dirty="0"/>
              <a:t>Drive business outcomes with Power BI</a:t>
            </a:r>
          </a:p>
        </p:txBody>
      </p:sp>
      <p:sp>
        <p:nvSpPr>
          <p:cNvPr id="4" name="TextBox 3">
            <a:extLst>
              <a:ext uri="{FF2B5EF4-FFF2-40B4-BE49-F238E27FC236}">
                <a16:creationId xmlns:a16="http://schemas.microsoft.com/office/drawing/2014/main" id="{20B18ACB-3487-4A48-A3A7-DEE5B8605F6C}"/>
              </a:ext>
            </a:extLst>
          </p:cNvPr>
          <p:cNvSpPr txBox="1"/>
          <p:nvPr/>
        </p:nvSpPr>
        <p:spPr>
          <a:xfrm>
            <a:off x="205065" y="1249681"/>
            <a:ext cx="3299460" cy="5428912"/>
          </a:xfrm>
          <a:prstGeom prst="rect">
            <a:avLst/>
          </a:prstGeom>
          <a:noFill/>
        </p:spPr>
        <p:txBody>
          <a:bodyPr wrap="square" lIns="0" tIns="0" rIns="0" bIns="0" rtlCol="0" anchor="ctr">
            <a:noAutofit/>
          </a:bodyPr>
          <a:lstStyle/>
          <a:p>
            <a:pPr algn="ctr"/>
            <a:r>
              <a:rPr lang="en-US" sz="2400"/>
              <a:t>Build visualizations in minutes so you can see what’s really going on and streamline your decision making.</a:t>
            </a:r>
          </a:p>
        </p:txBody>
      </p:sp>
    </p:spTree>
    <p:extLst>
      <p:ext uri="{BB962C8B-B14F-4D97-AF65-F5344CB8AC3E}">
        <p14:creationId xmlns:p14="http://schemas.microsoft.com/office/powerpoint/2010/main" val="352821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omputer screen&#10;&#10;Description generated with very high confidence">
            <a:extLst>
              <a:ext uri="{FF2B5EF4-FFF2-40B4-BE49-F238E27FC236}">
                <a16:creationId xmlns:a16="http://schemas.microsoft.com/office/drawing/2014/main" id="{94CD4C68-3E9E-461C-92EA-28C950C7C027}"/>
              </a:ext>
            </a:extLst>
          </p:cNvPr>
          <p:cNvPicPr>
            <a:picLocks noChangeAspect="1"/>
          </p:cNvPicPr>
          <p:nvPr/>
        </p:nvPicPr>
        <p:blipFill rotWithShape="1">
          <a:blip r:embed="rId3">
            <a:extLst>
              <a:ext uri="{28A0092B-C50C-407E-A947-70E740481C1C}">
                <a14:useLocalDpi xmlns:a14="http://schemas.microsoft.com/office/drawing/2010/main" val="0"/>
              </a:ext>
            </a:extLst>
          </a:blip>
          <a:srcRect l="9806" t="2973" r="9740" b="3825"/>
          <a:stretch/>
        </p:blipFill>
        <p:spPr>
          <a:xfrm>
            <a:off x="850338" y="0"/>
            <a:ext cx="10491324" cy="6836569"/>
          </a:xfrm>
          <a:prstGeom prst="rect">
            <a:avLst/>
          </a:prstGeom>
        </p:spPr>
      </p:pic>
    </p:spTree>
    <p:extLst>
      <p:ext uri="{BB962C8B-B14F-4D97-AF65-F5344CB8AC3E}">
        <p14:creationId xmlns:p14="http://schemas.microsoft.com/office/powerpoint/2010/main" val="2253448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normAutofit fontScale="90000"/>
          </a:bodyPr>
          <a:lstStyle/>
          <a:p>
            <a:r>
              <a:rPr lang="en-US" b="1"/>
              <a:t>Create an app for every task</a:t>
            </a:r>
            <a:endParaRPr lang="en-US"/>
          </a:p>
        </p:txBody>
      </p:sp>
      <p:pic>
        <p:nvPicPr>
          <p:cNvPr id="1026" name="Picture 2" descr="https://dynamics365cdn.azureedge.net/cvt-50175bc4c163a48287cc1d6f9eb822f70fa69cb456bf298f2c0f8c581e6ef49a/pictures/pages/business-application-platform/Powerapps_630x472.png">
            <a:extLst>
              <a:ext uri="{FF2B5EF4-FFF2-40B4-BE49-F238E27FC236}">
                <a16:creationId xmlns:a16="http://schemas.microsoft.com/office/drawing/2014/main" id="{E82571B3-8028-4942-867F-B78052C25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7" t="7889" r="2850" b="8667"/>
          <a:stretch/>
        </p:blipFill>
        <p:spPr bwMode="auto">
          <a:xfrm>
            <a:off x="238880" y="1343955"/>
            <a:ext cx="8175899" cy="54289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B18ACB-3487-4A48-A3A7-DEE5B8605F6C}"/>
              </a:ext>
            </a:extLst>
          </p:cNvPr>
          <p:cNvSpPr txBox="1"/>
          <p:nvPr/>
        </p:nvSpPr>
        <p:spPr>
          <a:xfrm>
            <a:off x="8653659" y="1249681"/>
            <a:ext cx="3299460" cy="5428912"/>
          </a:xfrm>
          <a:prstGeom prst="rect">
            <a:avLst/>
          </a:prstGeom>
          <a:noFill/>
        </p:spPr>
        <p:txBody>
          <a:bodyPr wrap="square" lIns="0" tIns="0" rIns="0" bIns="0" rtlCol="0" anchor="ctr">
            <a:noAutofit/>
          </a:bodyPr>
          <a:lstStyle/>
          <a:p>
            <a:pPr algn="ctr"/>
            <a:r>
              <a:rPr lang="en-US" sz="2400" dirty="0"/>
              <a:t>Powerful, point-and-click approach making it easy for anyone familiar with Microsoft Office </a:t>
            </a:r>
            <a:br>
              <a:rPr lang="en-US" sz="2400" dirty="0"/>
            </a:br>
            <a:r>
              <a:rPr lang="en-US" sz="2400" dirty="0"/>
              <a:t>to build apps.</a:t>
            </a:r>
          </a:p>
        </p:txBody>
      </p:sp>
      <p:grpSp>
        <p:nvGrpSpPr>
          <p:cNvPr id="5" name="Group 4">
            <a:extLst>
              <a:ext uri="{FF2B5EF4-FFF2-40B4-BE49-F238E27FC236}">
                <a16:creationId xmlns:a16="http://schemas.microsoft.com/office/drawing/2014/main" id="{5D075C93-EB05-4943-82D9-F25B42F17CF1}"/>
              </a:ext>
            </a:extLst>
          </p:cNvPr>
          <p:cNvGrpSpPr/>
          <p:nvPr/>
        </p:nvGrpSpPr>
        <p:grpSpPr>
          <a:xfrm>
            <a:off x="10192280" y="179407"/>
            <a:ext cx="1908280" cy="1219513"/>
            <a:chOff x="10283720" y="100787"/>
            <a:chExt cx="1908280" cy="1219513"/>
          </a:xfrm>
        </p:grpSpPr>
        <p:pic>
          <p:nvPicPr>
            <p:cNvPr id="6" name="Picture 5">
              <a:extLst>
                <a:ext uri="{FF2B5EF4-FFF2-40B4-BE49-F238E27FC236}">
                  <a16:creationId xmlns:a16="http://schemas.microsoft.com/office/drawing/2014/main" id="{65261A24-AEE4-4F6E-A14B-1216A79AEA08}"/>
                </a:ext>
              </a:extLst>
            </p:cNvPr>
            <p:cNvPicPr>
              <a:picLocks noChangeAspect="1"/>
            </p:cNvPicPr>
            <p:nvPr/>
          </p:nvPicPr>
          <p:blipFill>
            <a:blip r:embed="rId4">
              <a:duotone>
                <a:prstClr val="black"/>
                <a:srgbClr val="000000">
                  <a:tint val="45000"/>
                  <a:satMod val="400000"/>
                </a:srgbClr>
              </a:duotone>
              <a:lum bright="-100000" contrast="-100000"/>
            </a:blip>
            <a:stretch>
              <a:fillRect/>
            </a:stretch>
          </p:blipFill>
          <p:spPr>
            <a:xfrm>
              <a:off x="10780660" y="100787"/>
              <a:ext cx="914400" cy="696293"/>
            </a:xfrm>
            <a:prstGeom prst="rect">
              <a:avLst/>
            </a:prstGeom>
          </p:spPr>
        </p:pic>
        <p:sp>
          <p:nvSpPr>
            <p:cNvPr id="7" name="Rectangle 6">
              <a:extLst>
                <a:ext uri="{FF2B5EF4-FFF2-40B4-BE49-F238E27FC236}">
                  <a16:creationId xmlns:a16="http://schemas.microsoft.com/office/drawing/2014/main" id="{4C5C27A6-238D-478D-8FA6-ED62453AD22A}"/>
                </a:ext>
              </a:extLst>
            </p:cNvPr>
            <p:cNvSpPr/>
            <p:nvPr/>
          </p:nvSpPr>
          <p:spPr>
            <a:xfrm>
              <a:off x="10283720" y="797080"/>
              <a:ext cx="1908280"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PowerApps</a:t>
              </a:r>
            </a:p>
          </p:txBody>
        </p:sp>
      </p:grpSp>
    </p:spTree>
    <p:extLst>
      <p:ext uri="{BB962C8B-B14F-4D97-AF65-F5344CB8AC3E}">
        <p14:creationId xmlns:p14="http://schemas.microsoft.com/office/powerpoint/2010/main" val="33927901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dynamics365cdn.azureedge.net/cvt-a1092e06421b8029a59be94f22e204a1dcb310481e0f712dedd974fea556202b/pictures/pages/business-application-platform/Microsoft-Flow_630x472.png">
            <a:extLst>
              <a:ext uri="{FF2B5EF4-FFF2-40B4-BE49-F238E27FC236}">
                <a16:creationId xmlns:a16="http://schemas.microsoft.com/office/drawing/2014/main" id="{F9BF66DB-5E84-4F04-B9B1-4F34C816D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 y="609600"/>
            <a:ext cx="8998932" cy="67421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normAutofit fontScale="90000"/>
          </a:bodyPr>
          <a:lstStyle/>
          <a:p>
            <a:r>
              <a:rPr lang="en-US" b="1"/>
              <a:t>Automate your apps with Microsoft Flow</a:t>
            </a:r>
          </a:p>
        </p:txBody>
      </p:sp>
      <p:sp>
        <p:nvSpPr>
          <p:cNvPr id="4" name="TextBox 3">
            <a:extLst>
              <a:ext uri="{FF2B5EF4-FFF2-40B4-BE49-F238E27FC236}">
                <a16:creationId xmlns:a16="http://schemas.microsoft.com/office/drawing/2014/main" id="{20B18ACB-3487-4A48-A3A7-DEE5B8605F6C}"/>
              </a:ext>
            </a:extLst>
          </p:cNvPr>
          <p:cNvSpPr txBox="1"/>
          <p:nvPr/>
        </p:nvSpPr>
        <p:spPr>
          <a:xfrm>
            <a:off x="8801101" y="1249681"/>
            <a:ext cx="3299460" cy="5428912"/>
          </a:xfrm>
          <a:prstGeom prst="rect">
            <a:avLst/>
          </a:prstGeom>
          <a:noFill/>
        </p:spPr>
        <p:txBody>
          <a:bodyPr wrap="square" lIns="0" tIns="0" rIns="0" bIns="0" rtlCol="0" anchor="ctr">
            <a:noAutofit/>
          </a:bodyPr>
          <a:lstStyle/>
          <a:p>
            <a:pPr algn="ctr"/>
            <a:r>
              <a:rPr lang="en-US" sz="2400"/>
              <a:t>Connect your apps and business processes with automated workflows that connect to more than 200 services out of the box.</a:t>
            </a:r>
          </a:p>
        </p:txBody>
      </p:sp>
      <p:grpSp>
        <p:nvGrpSpPr>
          <p:cNvPr id="9" name="Group 8">
            <a:extLst>
              <a:ext uri="{FF2B5EF4-FFF2-40B4-BE49-F238E27FC236}">
                <a16:creationId xmlns:a16="http://schemas.microsoft.com/office/drawing/2014/main" id="{C9609CE3-7F30-450B-A6CC-C2564E325B9B}"/>
              </a:ext>
            </a:extLst>
          </p:cNvPr>
          <p:cNvGrpSpPr/>
          <p:nvPr/>
        </p:nvGrpSpPr>
        <p:grpSpPr>
          <a:xfrm>
            <a:off x="10707472" y="179407"/>
            <a:ext cx="901916" cy="1208444"/>
            <a:chOff x="11152778" y="129363"/>
            <a:chExt cx="901916" cy="1208444"/>
          </a:xfrm>
        </p:grpSpPr>
        <p:sp>
          <p:nvSpPr>
            <p:cNvPr id="10" name="Rectangle 9">
              <a:extLst>
                <a:ext uri="{FF2B5EF4-FFF2-40B4-BE49-F238E27FC236}">
                  <a16:creationId xmlns:a16="http://schemas.microsoft.com/office/drawing/2014/main" id="{780FC3EF-F8B2-4663-862A-006EAF5BFD85}"/>
                </a:ext>
              </a:extLst>
            </p:cNvPr>
            <p:cNvSpPr/>
            <p:nvPr/>
          </p:nvSpPr>
          <p:spPr>
            <a:xfrm>
              <a:off x="11152778" y="814587"/>
              <a:ext cx="896849"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Flow</a:t>
              </a:r>
            </a:p>
          </p:txBody>
        </p:sp>
        <p:sp>
          <p:nvSpPr>
            <p:cNvPr id="11" name="Freeform 5">
              <a:extLst>
                <a:ext uri="{FF2B5EF4-FFF2-40B4-BE49-F238E27FC236}">
                  <a16:creationId xmlns:a16="http://schemas.microsoft.com/office/drawing/2014/main" id="{15FD35BD-B24D-49DA-9EEA-61C4D1D74649}"/>
                </a:ext>
              </a:extLst>
            </p:cNvPr>
            <p:cNvSpPr>
              <a:spLocks/>
            </p:cNvSpPr>
            <p:nvPr/>
          </p:nvSpPr>
          <p:spPr bwMode="auto">
            <a:xfrm>
              <a:off x="11152778" y="129363"/>
              <a:ext cx="901916" cy="593766"/>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6">
              <a:extLst>
                <a:ext uri="{FF2B5EF4-FFF2-40B4-BE49-F238E27FC236}">
                  <a16:creationId xmlns:a16="http://schemas.microsoft.com/office/drawing/2014/main" id="{DF34606B-26E7-4BFE-9021-12A0B27C8A2C}"/>
                </a:ext>
              </a:extLst>
            </p:cNvPr>
            <p:cNvSpPr>
              <a:spLocks noEditPoints="1"/>
            </p:cNvSpPr>
            <p:nvPr/>
          </p:nvSpPr>
          <p:spPr bwMode="auto">
            <a:xfrm>
              <a:off x="11152778" y="277100"/>
              <a:ext cx="689453" cy="53748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7636313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83624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675727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04649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078311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6"/>
          <a:stretch>
            <a:fillRect/>
          </a:stretch>
        </p:blipFill>
        <p:spPr>
          <a:xfrm>
            <a:off x="0" y="787"/>
            <a:ext cx="12192000" cy="6856425"/>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608264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008667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2748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67DA9B00-F27C-4D04-A6FC-6DAFFF0B2C7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9938</Words>
  <Application>Microsoft Office PowerPoint</Application>
  <PresentationFormat>Widescreen</PresentationFormat>
  <Paragraphs>1156</Paragraphs>
  <Slides>218</Slides>
  <Notes>206</Notes>
  <HiddenSlides>11</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218</vt:i4>
      </vt:variant>
    </vt:vector>
  </HeadingPairs>
  <TitlesOfParts>
    <vt:vector size="238" baseType="lpstr">
      <vt:lpstr>Arial</vt:lpstr>
      <vt:lpstr>Calibri</vt:lpstr>
      <vt:lpstr>Calibri Light</vt:lpstr>
      <vt:lpstr>Century Gothic</vt:lpstr>
      <vt:lpstr>Consolas</vt:lpstr>
      <vt:lpstr>DIN</vt:lpstr>
      <vt:lpstr>Gill Sans</vt:lpstr>
      <vt:lpstr>Gotham Light</vt:lpstr>
      <vt:lpstr>Segoe UI</vt:lpstr>
      <vt:lpstr>Segoe UI (Body)</vt:lpstr>
      <vt:lpstr>Segoe UI Historic</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Platform One connected platform that empowers everyone to innovate </vt:lpstr>
      <vt:lpstr>Drive business outcomes with Power BI</vt:lpstr>
      <vt:lpstr>PowerPoint Presentation</vt:lpstr>
      <vt:lpstr>Create an app for every task</vt:lpstr>
      <vt:lpstr>Automate your apps with Microsoft Flow</vt:lpstr>
      <vt:lpstr>Embed and integrate</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 Fleitas</dc:creator>
  <cp:lastModifiedBy>Hiram Fleitas</cp:lastModifiedBy>
  <cp:revision>4</cp:revision>
  <dcterms:created xsi:type="dcterms:W3CDTF">2019-05-23T20:01:45Z</dcterms:created>
  <dcterms:modified xsi:type="dcterms:W3CDTF">2019-05-23T20:32:28Z</dcterms:modified>
</cp:coreProperties>
</file>